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Default Extension="mp3" ContentType="audio/unknown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330" r:id="rId2"/>
    <p:sldId id="325" r:id="rId3"/>
    <p:sldId id="256" r:id="rId4"/>
    <p:sldId id="358" r:id="rId5"/>
    <p:sldId id="333" r:id="rId6"/>
    <p:sldId id="338" r:id="rId7"/>
    <p:sldId id="339" r:id="rId8"/>
    <p:sldId id="340" r:id="rId9"/>
    <p:sldId id="341" r:id="rId10"/>
    <p:sldId id="349" r:id="rId11"/>
    <p:sldId id="337" r:id="rId12"/>
    <p:sldId id="306" r:id="rId13"/>
  </p:sldIdLst>
  <p:sldSz cx="12198350" cy="6859588"/>
  <p:notesSz cx="6858000" cy="9144000"/>
  <p:embeddedFontLst>
    <p:embeddedFont>
      <p:font typeface="微软雅黑" pitchFamily="34" charset="-122"/>
      <p:regular r:id="rId15"/>
      <p:bold r:id="rId16"/>
    </p:embeddedFont>
    <p:embeddedFont>
      <p:font typeface="Calibri" pitchFamily="34" charset="0"/>
      <p:regular r:id="rId17"/>
      <p:bold r:id="rId18"/>
      <p:italic r:id="rId19"/>
      <p:boldItalic r:id="rId20"/>
    </p:embeddedFont>
    <p:embeddedFont>
      <p:font typeface="Arial Unicode MS" charset="-122"/>
      <p:regular r:id="rId21"/>
    </p:embeddedFont>
    <p:embeddedFont>
      <p:font typeface="Arial Black" pitchFamily="34" charset="0"/>
      <p:bold r:id="rId22"/>
    </p:embeddedFont>
  </p:embeddedFontLst>
  <p:custDataLst>
    <p:tags r:id="rId23"/>
  </p:custDataLst>
  <p:defaultTextStyle>
    <a:defPPr>
      <a:defRPr lang="zh-CN"/>
    </a:defPPr>
    <a:lvl1pPr marL="0" algn="l" defTabSz="12196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813" algn="l" defTabSz="12196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627" algn="l" defTabSz="12196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9440" algn="l" defTabSz="12196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9253" algn="l" defTabSz="12196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9067" algn="l" defTabSz="12196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8880" algn="l" defTabSz="12196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8694" algn="l" defTabSz="12196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8507" algn="l" defTabSz="12196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FFC400"/>
    <a:srgbClr val="005DA2"/>
    <a:srgbClr val="FFD347"/>
    <a:srgbClr val="FFC91D"/>
    <a:srgbClr val="0071C1"/>
    <a:srgbClr val="414455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76" autoAdjust="0"/>
  </p:normalViewPr>
  <p:slideViewPr>
    <p:cSldViewPr>
      <p:cViewPr varScale="1">
        <p:scale>
          <a:sx n="82" d="100"/>
          <a:sy n="82" d="100"/>
        </p:scale>
        <p:origin x="-691" y="-91"/>
      </p:cViewPr>
      <p:guideLst>
        <p:guide orient="horz" pos="2160"/>
        <p:guide pos="384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4416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62AE03-6EE8-41FD-8A37-86C6BC5E264F}" type="datetimeFigureOut">
              <a:rPr lang="zh-CN" altLang="en-US" smtClean="0"/>
              <a:pPr/>
              <a:t>2018/12/29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21FD59-C920-460C-B1C9-0346C59420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389924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62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813" algn="l" defTabSz="121962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627" algn="l" defTabSz="121962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9440" algn="l" defTabSz="121962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9253" algn="l" defTabSz="121962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9067" algn="l" defTabSz="121962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8880" algn="l" defTabSz="121962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8694" algn="l" defTabSz="121962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8507" algn="l" defTabSz="121962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2380752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9175547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CB3FF9-4F8D-483A-B38E-9F0E02F97F7A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4740030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238075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345901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6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456852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6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4568521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9175547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5392564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9175547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917554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917554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21024896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920" y="273112"/>
            <a:ext cx="4013173" cy="1162320"/>
          </a:xfrm>
          <a:prstGeom prst="rect">
            <a:avLst/>
          </a:prstGeom>
        </p:spPr>
        <p:txBody>
          <a:bodyPr lIns="121963" tIns="60981" rIns="121963" bIns="60981" anchor="b"/>
          <a:lstStyle>
            <a:lvl1pPr algn="l">
              <a:defRPr sz="27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9216" y="273114"/>
            <a:ext cx="6819216" cy="5854469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920" y="1435434"/>
            <a:ext cx="4013173" cy="4692149"/>
          </a:xfrm>
          <a:prstGeom prst="rect">
            <a:avLst/>
          </a:prstGeom>
        </p:spPr>
        <p:txBody>
          <a:bodyPr lIns="121963" tIns="60981" rIns="121963" bIns="60981"/>
          <a:lstStyle>
            <a:lvl1pPr marL="0" indent="0">
              <a:buNone/>
              <a:defRPr sz="1900"/>
            </a:lvl1pPr>
            <a:lvl2pPr marL="609813" indent="0">
              <a:buNone/>
              <a:defRPr sz="1600"/>
            </a:lvl2pPr>
            <a:lvl3pPr marL="1219627" indent="0">
              <a:buNone/>
              <a:defRPr sz="1300"/>
            </a:lvl3pPr>
            <a:lvl4pPr marL="1829440" indent="0">
              <a:buNone/>
              <a:defRPr sz="1200"/>
            </a:lvl4pPr>
            <a:lvl5pPr marL="2439253" indent="0">
              <a:buNone/>
              <a:defRPr sz="1200"/>
            </a:lvl5pPr>
            <a:lvl6pPr marL="3049067" indent="0">
              <a:buNone/>
              <a:defRPr sz="1200"/>
            </a:lvl6pPr>
            <a:lvl7pPr marL="3658880" indent="0">
              <a:buNone/>
              <a:defRPr sz="1200"/>
            </a:lvl7pPr>
            <a:lvl8pPr marL="4268694" indent="0">
              <a:buNone/>
              <a:defRPr sz="1200"/>
            </a:lvl8pPr>
            <a:lvl9pPr marL="4878507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pPr/>
              <a:t>2018/12/29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855131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962" y="4801712"/>
            <a:ext cx="7319010" cy="566870"/>
          </a:xfrm>
          <a:prstGeom prst="rect">
            <a:avLst/>
          </a:prstGeom>
        </p:spPr>
        <p:txBody>
          <a:bodyPr lIns="121963" tIns="60981" rIns="121963" bIns="60981" anchor="b"/>
          <a:lstStyle>
            <a:lvl1pPr algn="l">
              <a:defRPr sz="27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962" y="612916"/>
            <a:ext cx="7319010" cy="4115753"/>
          </a:xfrm>
          <a:prstGeom prst="rect">
            <a:avLst/>
          </a:prstGeom>
        </p:spPr>
        <p:txBody>
          <a:bodyPr lIns="121963" tIns="60981" rIns="121963" bIns="60981"/>
          <a:lstStyle>
            <a:lvl1pPr marL="0" indent="0">
              <a:buNone/>
              <a:defRPr sz="4300"/>
            </a:lvl1pPr>
            <a:lvl2pPr marL="609813" indent="0">
              <a:buNone/>
              <a:defRPr sz="3700"/>
            </a:lvl2pPr>
            <a:lvl3pPr marL="1219627" indent="0">
              <a:buNone/>
              <a:defRPr sz="3200"/>
            </a:lvl3pPr>
            <a:lvl4pPr marL="1829440" indent="0">
              <a:buNone/>
              <a:defRPr sz="2700"/>
            </a:lvl4pPr>
            <a:lvl5pPr marL="2439253" indent="0">
              <a:buNone/>
              <a:defRPr sz="2700"/>
            </a:lvl5pPr>
            <a:lvl6pPr marL="3049067" indent="0">
              <a:buNone/>
              <a:defRPr sz="2700"/>
            </a:lvl6pPr>
            <a:lvl7pPr marL="3658880" indent="0">
              <a:buNone/>
              <a:defRPr sz="2700"/>
            </a:lvl7pPr>
            <a:lvl8pPr marL="4268694" indent="0">
              <a:buNone/>
              <a:defRPr sz="2700"/>
            </a:lvl8pPr>
            <a:lvl9pPr marL="4878507" indent="0">
              <a:buNone/>
              <a:defRPr sz="27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962" y="5368581"/>
            <a:ext cx="7319010" cy="805049"/>
          </a:xfrm>
          <a:prstGeom prst="rect">
            <a:avLst/>
          </a:prstGeom>
        </p:spPr>
        <p:txBody>
          <a:bodyPr lIns="121963" tIns="60981" rIns="121963" bIns="60981"/>
          <a:lstStyle>
            <a:lvl1pPr marL="0" indent="0">
              <a:buNone/>
              <a:defRPr sz="1900"/>
            </a:lvl1pPr>
            <a:lvl2pPr marL="609813" indent="0">
              <a:buNone/>
              <a:defRPr sz="1600"/>
            </a:lvl2pPr>
            <a:lvl3pPr marL="1219627" indent="0">
              <a:buNone/>
              <a:defRPr sz="1300"/>
            </a:lvl3pPr>
            <a:lvl4pPr marL="1829440" indent="0">
              <a:buNone/>
              <a:defRPr sz="1200"/>
            </a:lvl4pPr>
            <a:lvl5pPr marL="2439253" indent="0">
              <a:buNone/>
              <a:defRPr sz="1200"/>
            </a:lvl5pPr>
            <a:lvl6pPr marL="3049067" indent="0">
              <a:buNone/>
              <a:defRPr sz="1200"/>
            </a:lvl6pPr>
            <a:lvl7pPr marL="3658880" indent="0">
              <a:buNone/>
              <a:defRPr sz="1200"/>
            </a:lvl7pPr>
            <a:lvl8pPr marL="4268694" indent="0">
              <a:buNone/>
              <a:defRPr sz="1200"/>
            </a:lvl8pPr>
            <a:lvl9pPr marL="4878507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pPr/>
              <a:t>2018/12/29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1871720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918" y="274702"/>
            <a:ext cx="10978515" cy="1143265"/>
          </a:xfrm>
          <a:prstGeom prst="rect">
            <a:avLst/>
          </a:prstGeom>
        </p:spPr>
        <p:txBody>
          <a:bodyPr lIns="121963" tIns="60981" rIns="121963" bIns="60981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918" y="1600572"/>
            <a:ext cx="10978515" cy="4527011"/>
          </a:xfrm>
          <a:prstGeom prst="rect">
            <a:avLst/>
          </a:prstGeom>
        </p:spPr>
        <p:txBody>
          <a:bodyPr vert="eaVert" lIns="121963" tIns="60981" rIns="121963" bIns="60981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pPr/>
              <a:t>2018/12/29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9510108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43804" y="206422"/>
            <a:ext cx="2744629" cy="4388867"/>
          </a:xfrm>
          <a:prstGeom prst="rect">
            <a:avLst/>
          </a:prstGeom>
        </p:spPr>
        <p:txBody>
          <a:bodyPr vert="eaVert" lIns="121963" tIns="60981" rIns="121963" bIns="60981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918" y="206422"/>
            <a:ext cx="8030580" cy="4388867"/>
          </a:xfrm>
          <a:prstGeom prst="rect">
            <a:avLst/>
          </a:prstGeom>
        </p:spPr>
        <p:txBody>
          <a:bodyPr vert="eaVert" lIns="121963" tIns="60981" rIns="121963" bIns="60981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pPr/>
              <a:t>2018/12/29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97251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F:\桌面文件\ppt底图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050" y="3177"/>
            <a:ext cx="12310913" cy="685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矩形 8"/>
          <p:cNvSpPr/>
          <p:nvPr userDrawn="1"/>
        </p:nvSpPr>
        <p:spPr>
          <a:xfrm>
            <a:off x="-19371" y="0"/>
            <a:ext cx="12311234" cy="685958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30000">
                <a:schemeClr val="bg1">
                  <a:alpha val="0"/>
                </a:schemeClr>
              </a:gs>
              <a:gs pos="98000">
                <a:schemeClr val="tx1">
                  <a:alpha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7" rIns="91436" bIns="45717" anchor="ctr"/>
          <a:lstStyle/>
          <a:p>
            <a:pPr algn="ctr" eaLnBrk="0" hangingPunct="0">
              <a:defRPr/>
            </a:pPr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3036027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637" y="365210"/>
            <a:ext cx="10521077" cy="1325870"/>
          </a:xfrm>
          <a:prstGeom prst="rect">
            <a:avLst/>
          </a:prstGeom>
        </p:spPr>
        <p:txBody>
          <a:bodyPr lIns="91472" tIns="45736" rIns="91472" bIns="45736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637" y="1826048"/>
            <a:ext cx="10521077" cy="4352346"/>
          </a:xfrm>
          <a:prstGeom prst="rect">
            <a:avLst/>
          </a:prstGeom>
        </p:spPr>
        <p:txBody>
          <a:bodyPr lIns="91472" tIns="45736" rIns="91472" bIns="45736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636" y="6357822"/>
            <a:ext cx="2744629" cy="365210"/>
          </a:xfrm>
          <a:prstGeom prst="rect">
            <a:avLst/>
          </a:prstGeom>
        </p:spPr>
        <p:txBody>
          <a:bodyPr lIns="91472" tIns="45736" rIns="91472" bIns="45736"/>
          <a:lstStyle/>
          <a:p>
            <a:fld id="{530820CF-B880-4189-942D-D702A7CBA730}" type="datetimeFigureOut">
              <a:rPr lang="zh-CN" altLang="en-US" smtClean="0"/>
              <a:pPr/>
              <a:t>2018/12/29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40704" y="6357822"/>
            <a:ext cx="4116943" cy="365210"/>
          </a:xfrm>
          <a:prstGeom prst="rect">
            <a:avLst/>
          </a:prstGeom>
        </p:spPr>
        <p:txBody>
          <a:bodyPr lIns="91472" tIns="45736" rIns="91472" bIns="45736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5085" y="6357822"/>
            <a:ext cx="2744629" cy="365210"/>
          </a:xfrm>
          <a:prstGeom prst="rect">
            <a:avLst/>
          </a:prstGeom>
        </p:spPr>
        <p:txBody>
          <a:bodyPr lIns="91472" tIns="45736" rIns="91472" bIns="45736"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40062599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876" y="2130919"/>
            <a:ext cx="10368598" cy="1470366"/>
          </a:xfrm>
          <a:prstGeom prst="rect">
            <a:avLst/>
          </a:prstGeom>
        </p:spPr>
        <p:txBody>
          <a:bodyPr lIns="121963" tIns="60981" rIns="121963" bIns="60981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9753" y="3887100"/>
            <a:ext cx="8538845" cy="1753006"/>
          </a:xfrm>
          <a:prstGeom prst="rect">
            <a:avLst/>
          </a:prstGeom>
        </p:spPr>
        <p:txBody>
          <a:bodyPr lIns="121963" tIns="60981" rIns="121963" bIns="60981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6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92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90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8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86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85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746FCD33-EACA-4902-B88F-44DB2FE7E335}" type="datetimeFigureOut">
              <a:rPr lang="zh-CN" altLang="en-US" smtClean="0"/>
              <a:pPr/>
              <a:t>2018/12/29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50081F58-5F54-48AF-9089-08FFC3FC938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261144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 userDrawn="1"/>
        </p:nvSpPr>
        <p:spPr>
          <a:xfrm>
            <a:off x="76808" y="117426"/>
            <a:ext cx="1701887" cy="677151"/>
          </a:xfrm>
          <a:prstGeom prst="rect">
            <a:avLst/>
          </a:prstGeom>
          <a:noFill/>
        </p:spPr>
        <p:txBody>
          <a:bodyPr wrap="square" lIns="121963" tIns="60981" rIns="121963" bIns="60981" rtlCol="0">
            <a:spAutoFit/>
          </a:bodyPr>
          <a:lstStyle/>
          <a:p>
            <a:r>
              <a:rPr lang="en-US" altLang="zh-CN" sz="3600" b="1" spc="-150" dirty="0" smtClean="0">
                <a:solidFill>
                  <a:srgbClr val="005DA2"/>
                </a:solidFill>
                <a:effectLst/>
                <a:latin typeface="Arial Black" pitchFamily="34" charset="0"/>
                <a:ea typeface="微软雅黑" pitchFamily="34" charset="-122"/>
              </a:rPr>
              <a:t>LOGO</a:t>
            </a:r>
            <a:endParaRPr lang="zh-CN" altLang="en-US" sz="3600" b="1" spc="-150" dirty="0">
              <a:solidFill>
                <a:srgbClr val="005DA2"/>
              </a:solidFill>
              <a:effectLst/>
              <a:latin typeface="Arial Black" pitchFamily="34" charset="0"/>
              <a:ea typeface="微软雅黑" pitchFamily="3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1562671" y="693490"/>
            <a:ext cx="10635679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16486342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rgbClr val="005DA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1741084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1774" cy="685958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094365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1774" cy="685958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257725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918" y="274702"/>
            <a:ext cx="10978515" cy="1143265"/>
          </a:xfrm>
          <a:prstGeom prst="rect">
            <a:avLst/>
          </a:prstGeom>
        </p:spPr>
        <p:txBody>
          <a:bodyPr lIns="121963" tIns="60981" rIns="121963" bIns="60981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917" y="1200428"/>
            <a:ext cx="5387605" cy="3394861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0828" y="1200428"/>
            <a:ext cx="5387605" cy="3394861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pPr/>
              <a:t>2018/12/29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723857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918" y="274702"/>
            <a:ext cx="10978515" cy="1143265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918" y="1535469"/>
            <a:ext cx="5389723" cy="639911"/>
          </a:xfrm>
          <a:prstGeom prst="rect">
            <a:avLst/>
          </a:prstGeom>
        </p:spPr>
        <p:txBody>
          <a:bodyPr lIns="121963" tIns="60981" rIns="121963" bIns="60981" anchor="b"/>
          <a:lstStyle>
            <a:lvl1pPr marL="0" indent="0">
              <a:buNone/>
              <a:defRPr sz="3200" b="1"/>
            </a:lvl1pPr>
            <a:lvl2pPr marL="609813" indent="0">
              <a:buNone/>
              <a:defRPr sz="2700" b="1"/>
            </a:lvl2pPr>
            <a:lvl3pPr marL="1219627" indent="0">
              <a:buNone/>
              <a:defRPr sz="2400" b="1"/>
            </a:lvl3pPr>
            <a:lvl4pPr marL="1829440" indent="0">
              <a:buNone/>
              <a:defRPr sz="2100" b="1"/>
            </a:lvl4pPr>
            <a:lvl5pPr marL="2439253" indent="0">
              <a:buNone/>
              <a:defRPr sz="2100" b="1"/>
            </a:lvl5pPr>
            <a:lvl6pPr marL="3049067" indent="0">
              <a:buNone/>
              <a:defRPr sz="2100" b="1"/>
            </a:lvl6pPr>
            <a:lvl7pPr marL="3658880" indent="0">
              <a:buNone/>
              <a:defRPr sz="2100" b="1"/>
            </a:lvl7pPr>
            <a:lvl8pPr marL="4268694" indent="0">
              <a:buNone/>
              <a:defRPr sz="2100" b="1"/>
            </a:lvl8pPr>
            <a:lvl9pPr marL="4878507" indent="0">
              <a:buNone/>
              <a:defRPr sz="21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918" y="2175378"/>
            <a:ext cx="5389723" cy="3952203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6594" y="1535469"/>
            <a:ext cx="5391840" cy="639911"/>
          </a:xfrm>
          <a:prstGeom prst="rect">
            <a:avLst/>
          </a:prstGeom>
        </p:spPr>
        <p:txBody>
          <a:bodyPr lIns="121963" tIns="60981" rIns="121963" bIns="60981" anchor="b"/>
          <a:lstStyle>
            <a:lvl1pPr marL="0" indent="0">
              <a:buNone/>
              <a:defRPr sz="3200" b="1"/>
            </a:lvl1pPr>
            <a:lvl2pPr marL="609813" indent="0">
              <a:buNone/>
              <a:defRPr sz="2700" b="1"/>
            </a:lvl2pPr>
            <a:lvl3pPr marL="1219627" indent="0">
              <a:buNone/>
              <a:defRPr sz="2400" b="1"/>
            </a:lvl3pPr>
            <a:lvl4pPr marL="1829440" indent="0">
              <a:buNone/>
              <a:defRPr sz="2100" b="1"/>
            </a:lvl4pPr>
            <a:lvl5pPr marL="2439253" indent="0">
              <a:buNone/>
              <a:defRPr sz="2100" b="1"/>
            </a:lvl5pPr>
            <a:lvl6pPr marL="3049067" indent="0">
              <a:buNone/>
              <a:defRPr sz="2100" b="1"/>
            </a:lvl6pPr>
            <a:lvl7pPr marL="3658880" indent="0">
              <a:buNone/>
              <a:defRPr sz="2100" b="1"/>
            </a:lvl7pPr>
            <a:lvl8pPr marL="4268694" indent="0">
              <a:buNone/>
              <a:defRPr sz="2100" b="1"/>
            </a:lvl8pPr>
            <a:lvl9pPr marL="4878507" indent="0">
              <a:buNone/>
              <a:defRPr sz="21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6594" y="2175378"/>
            <a:ext cx="5391840" cy="3952203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pPr/>
              <a:t>2018/12/29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959919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918" y="274702"/>
            <a:ext cx="10978515" cy="1143265"/>
          </a:xfrm>
          <a:prstGeom prst="rect">
            <a:avLst/>
          </a:prstGeom>
        </p:spPr>
        <p:txBody>
          <a:bodyPr lIns="121963" tIns="60981" rIns="121963" bIns="60981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pPr/>
              <a:t>2018/12/29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222144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pPr/>
              <a:t>2018/12/29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832706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4277676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2" r:id="rId4"/>
    <p:sldLayoutId id="2147483663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76" r:id="rId16"/>
  </p:sldLayoutIdLst>
  <p:txStyles>
    <p:titleStyle>
      <a:lvl1pPr algn="ctr" defTabSz="1219627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360" indent="-457360" algn="l" defTabSz="1219627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947" indent="-381133" algn="l" defTabSz="1219627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533" indent="-304907" algn="l" defTabSz="1219627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4347" indent="-304907" algn="l" defTabSz="1219627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4160" indent="-304907" algn="l" defTabSz="1219627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3973" indent="-304907" algn="l" defTabSz="121962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787" indent="-304907" algn="l" defTabSz="121962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3600" indent="-304907" algn="l" defTabSz="121962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3414" indent="-304907" algn="l" defTabSz="121962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6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813" algn="l" defTabSz="12196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627" algn="l" defTabSz="12196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440" algn="l" defTabSz="12196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9253" algn="l" defTabSz="12196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9067" algn="l" defTabSz="12196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880" algn="l" defTabSz="12196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694" algn="l" defTabSz="12196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8507" algn="l" defTabSz="12196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video" Target="NULL" TargetMode="External"/><Relationship Id="rId6" Type="http://schemas.openxmlformats.org/officeDocument/2006/relationships/image" Target="../media/image5.png"/><Relationship Id="rId5" Type="http://schemas.microsoft.com/office/2007/relationships/media" Target="../media/media1.mp3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5.xml"/><Relationship Id="rId1" Type="http://schemas.openxmlformats.org/officeDocument/2006/relationships/video" Target="NULL" TargetMode="External"/><Relationship Id="rId6" Type="http://schemas.openxmlformats.org/officeDocument/2006/relationships/image" Target="../media/image5.png"/><Relationship Id="rId5" Type="http://schemas.microsoft.com/office/2007/relationships/media" Target="../media/media1.mp3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5435" b="19587"/>
          <a:stretch/>
        </p:blipFill>
        <p:spPr>
          <a:xfrm>
            <a:off x="0" y="1"/>
            <a:ext cx="12198350" cy="6859588"/>
          </a:xfrm>
          <a:prstGeom prst="rect">
            <a:avLst/>
          </a:prstGeom>
        </p:spPr>
      </p:pic>
      <p:pic>
        <p:nvPicPr>
          <p:cNvPr id="25" name="温馨、背景音乐 - 梦.mp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5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9898633" y="-1211595"/>
            <a:ext cx="609996" cy="609741"/>
          </a:xfrm>
          <a:prstGeom prst="rect">
            <a:avLst/>
          </a:prstGeom>
        </p:spPr>
      </p:pic>
      <p:sp>
        <p:nvSpPr>
          <p:cNvPr id="11" name="文本框 2"/>
          <p:cNvSpPr txBox="1"/>
          <p:nvPr/>
        </p:nvSpPr>
        <p:spPr>
          <a:xfrm>
            <a:off x="4243191" y="1069437"/>
            <a:ext cx="37281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9600" b="1" dirty="0" smtClean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78695" y="1291040"/>
            <a:ext cx="8928992" cy="1446582"/>
          </a:xfrm>
          <a:prstGeom prst="rect">
            <a:avLst/>
          </a:prstGeom>
          <a:noFill/>
        </p:spPr>
        <p:txBody>
          <a:bodyPr wrap="square" lIns="91472" tIns="45736" rIns="91472" bIns="45736" rtlCol="0" anchor="ctr">
            <a:spAutoFit/>
          </a:bodyPr>
          <a:lstStyle>
            <a:defPPr>
              <a:defRPr lang="zh-CN"/>
            </a:defPPr>
            <a:lvl1pPr algn="ctr">
              <a:defRPr sz="6000" b="1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Arial" pitchFamily="34" charset="0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4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4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OFDM</a:t>
            </a:r>
            <a:r>
              <a:rPr lang="zh-CN" altLang="en-US" sz="4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信道</a:t>
            </a:r>
            <a:r>
              <a:rPr lang="en-US" altLang="zh-CN" sz="4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MMSE</a:t>
            </a:r>
            <a:r>
              <a:rPr lang="zh-CN" altLang="en-US" sz="4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和</a:t>
            </a:r>
            <a:r>
              <a:rPr lang="en-US" altLang="zh-CN" sz="4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LS</a:t>
            </a:r>
            <a:r>
              <a:rPr lang="zh-CN" altLang="en-US" sz="4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估计的仿真与性质探究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362871" y="3205059"/>
            <a:ext cx="5384643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indent="0" fontAlgn="base">
              <a:spcBef>
                <a:spcPct val="20000"/>
              </a:spcBef>
              <a:spcAft>
                <a:spcPct val="0"/>
              </a:spcAft>
              <a:buFontTx/>
              <a:buNone/>
              <a:defRPr sz="320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itchFamily="34" charset="-122"/>
                <a:ea typeface="微软雅黑" pitchFamily="34" charset="-122"/>
              </a:defRPr>
            </a:lvl1pPr>
            <a:lvl2pPr marL="742950" indent="-28575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accent2"/>
                </a:solidFill>
                <a:ea typeface="仿宋_GB2312" pitchFamily="49" charset="-122"/>
              </a:defRPr>
            </a:lvl2pPr>
            <a:lvl3pPr marL="1143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ea typeface="宋体" pitchFamily="2" charset="-122"/>
              </a:defRPr>
            </a:lvl3pPr>
            <a:lvl4pPr marL="1600200" indent="-22860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ea typeface="宋体" pitchFamily="2" charset="-122"/>
              </a:defRPr>
            </a:lvl4pPr>
            <a:lvl5pPr marL="20574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ea typeface="宋体" pitchFamily="2" charset="-122"/>
              </a:defRPr>
            </a:lvl9pPr>
          </a:lstStyle>
          <a:p>
            <a:pPr algn="ctr"/>
            <a:endParaRPr lang="zh-CN" altLang="en-US" sz="18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187407" y="3213770"/>
            <a:ext cx="2592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61516231</a:t>
            </a:r>
            <a:r>
              <a:rPr lang="zh-CN" altLang="en-US" dirty="0" smtClean="0"/>
              <a:t>魏帅鹏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208357902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vide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7"/>
          <p:cNvGrpSpPr/>
          <p:nvPr/>
        </p:nvGrpSpPr>
        <p:grpSpPr>
          <a:xfrm>
            <a:off x="621302" y="1053530"/>
            <a:ext cx="11166505" cy="3892027"/>
            <a:chOff x="1827008" y="2120901"/>
            <a:chExt cx="2298700" cy="2736849"/>
          </a:xfrm>
        </p:grpSpPr>
        <p:sp>
          <p:nvSpPr>
            <p:cNvPr id="19" name="矩形 18"/>
            <p:cNvSpPr/>
            <p:nvPr/>
          </p:nvSpPr>
          <p:spPr>
            <a:xfrm>
              <a:off x="1827008" y="2120901"/>
              <a:ext cx="2298700" cy="444500"/>
            </a:xfrm>
            <a:prstGeom prst="rect">
              <a:avLst/>
            </a:prstGeom>
            <a:solidFill>
              <a:srgbClr val="005D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827008" y="2565400"/>
              <a:ext cx="2298700" cy="22923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</p:grpSp>
      <p:sp>
        <p:nvSpPr>
          <p:cNvPr id="21" name="文本框 29"/>
          <p:cNvSpPr txBox="1"/>
          <p:nvPr/>
        </p:nvSpPr>
        <p:spPr>
          <a:xfrm>
            <a:off x="1028082" y="1197546"/>
            <a:ext cx="99676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结果展示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"/>
          <p:cNvSpPr txBox="1"/>
          <p:nvPr/>
        </p:nvSpPr>
        <p:spPr>
          <a:xfrm>
            <a:off x="1706687" y="170270"/>
            <a:ext cx="64087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结</a:t>
            </a:r>
            <a:r>
              <a:rPr lang="zh-CN" altLang="en-US" sz="2800" b="1" dirty="0" smtClean="0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果</a:t>
            </a:r>
            <a:endParaRPr lang="zh-CN" altLang="en-US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97633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714799" y="1773610"/>
            <a:ext cx="6610350" cy="4429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32668002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飞哥PPT眉头"/>
          <p:cNvSpPr>
            <a:spLocks noChangeShapeType="1"/>
          </p:cNvSpPr>
          <p:nvPr/>
        </p:nvSpPr>
        <p:spPr bwMode="auto">
          <a:xfrm>
            <a:off x="438429" y="668867"/>
            <a:ext cx="11321495" cy="0"/>
          </a:xfrm>
          <a:prstGeom prst="line">
            <a:avLst/>
          </a:prstGeom>
          <a:ln w="12700">
            <a:solidFill>
              <a:srgbClr val="4D4D4D"/>
            </a:solidFill>
            <a:prstDash val="dash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121963" tIns="60981" rIns="121963" bIns="60981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飞哥PPT眉头"/>
          <p:cNvSpPr>
            <a:spLocks/>
          </p:cNvSpPr>
          <p:nvPr/>
        </p:nvSpPr>
        <p:spPr bwMode="auto">
          <a:xfrm>
            <a:off x="438428" y="268314"/>
            <a:ext cx="281349" cy="252731"/>
          </a:xfrm>
          <a:custGeom>
            <a:avLst/>
            <a:gdLst>
              <a:gd name="T0" fmla="*/ 64 w 64"/>
              <a:gd name="T1" fmla="*/ 36 h 74"/>
              <a:gd name="T2" fmla="*/ 32 w 64"/>
              <a:gd name="T3" fmla="*/ 56 h 74"/>
              <a:gd name="T4" fmla="*/ 0 w 64"/>
              <a:gd name="T5" fmla="*/ 74 h 74"/>
              <a:gd name="T6" fmla="*/ 0 w 64"/>
              <a:gd name="T7" fmla="*/ 36 h 74"/>
              <a:gd name="T8" fmla="*/ 0 w 64"/>
              <a:gd name="T9" fmla="*/ 0 h 74"/>
              <a:gd name="T10" fmla="*/ 32 w 64"/>
              <a:gd name="T11" fmla="*/ 18 h 74"/>
              <a:gd name="T12" fmla="*/ 64 w 64"/>
              <a:gd name="T13" fmla="*/ 36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4" h="74">
                <a:moveTo>
                  <a:pt x="64" y="36"/>
                </a:moveTo>
                <a:lnTo>
                  <a:pt x="32" y="56"/>
                </a:lnTo>
                <a:lnTo>
                  <a:pt x="0" y="74"/>
                </a:lnTo>
                <a:lnTo>
                  <a:pt x="0" y="36"/>
                </a:lnTo>
                <a:lnTo>
                  <a:pt x="0" y="0"/>
                </a:lnTo>
                <a:lnTo>
                  <a:pt x="32" y="18"/>
                </a:lnTo>
                <a:lnTo>
                  <a:pt x="64" y="36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72" tIns="45736" rIns="91472" bIns="4573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4" name="飞哥PPT眉头"/>
          <p:cNvSpPr txBox="1"/>
          <p:nvPr/>
        </p:nvSpPr>
        <p:spPr>
          <a:xfrm>
            <a:off x="719777" y="176310"/>
            <a:ext cx="1477414" cy="492485"/>
          </a:xfrm>
          <a:prstGeom prst="rect">
            <a:avLst/>
          </a:prstGeom>
          <a:noFill/>
        </p:spPr>
        <p:txBody>
          <a:bodyPr wrap="none" lIns="121963" tIns="60981" rIns="121963" bIns="60981" rtlCol="0">
            <a:spAutoFit/>
          </a:bodyPr>
          <a:lstStyle/>
          <a:p>
            <a:r>
              <a:rPr lang="zh-CN" altLang="en-US" b="1" dirty="0" smtClean="0">
                <a:solidFill>
                  <a:srgbClr val="292929"/>
                </a:solidFill>
                <a:latin typeface="微软雅黑" pitchFamily="34" charset="-122"/>
                <a:ea typeface="微软雅黑" pitchFamily="34" charset="-122"/>
              </a:rPr>
              <a:t>得到结论</a:t>
            </a:r>
            <a:endParaRPr lang="zh-CN" altLang="en-US" b="1" dirty="0">
              <a:solidFill>
                <a:srgbClr val="29292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4" name="直接连接符 10"/>
          <p:cNvSpPr>
            <a:spLocks noChangeShapeType="1"/>
          </p:cNvSpPr>
          <p:nvPr/>
        </p:nvSpPr>
        <p:spPr bwMode="auto">
          <a:xfrm>
            <a:off x="6099176" y="1398977"/>
            <a:ext cx="0" cy="4719738"/>
          </a:xfrm>
          <a:prstGeom prst="line">
            <a:avLst/>
          </a:prstGeom>
          <a:noFill/>
          <a:ln w="9525" cap="flat" cmpd="sng">
            <a:solidFill>
              <a:srgbClr val="4D4D4D"/>
            </a:solidFill>
            <a:bevel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121963" tIns="60981" rIns="121963" bIns="60981"/>
          <a:lstStyle/>
          <a:p>
            <a:endParaRPr lang="zh-CN" altLang="en-US"/>
          </a:p>
        </p:txBody>
      </p:sp>
      <p:grpSp>
        <p:nvGrpSpPr>
          <p:cNvPr id="2" name="组合 107"/>
          <p:cNvGrpSpPr/>
          <p:nvPr/>
        </p:nvGrpSpPr>
        <p:grpSpPr>
          <a:xfrm rot="16200000">
            <a:off x="1190369" y="1853388"/>
            <a:ext cx="3446755" cy="3903253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109" name="圆角矩形 108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圆角矩形 109"/>
            <p:cNvSpPr/>
            <p:nvPr/>
          </p:nvSpPr>
          <p:spPr>
            <a:xfrm>
              <a:off x="4351930" y="1330004"/>
              <a:ext cx="3742172" cy="2671122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110"/>
          <p:cNvGrpSpPr/>
          <p:nvPr/>
        </p:nvGrpSpPr>
        <p:grpSpPr>
          <a:xfrm rot="16200000">
            <a:off x="7561228" y="1853388"/>
            <a:ext cx="3446755" cy="3903253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112" name="圆角矩形 111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圆角矩形 112"/>
            <p:cNvSpPr/>
            <p:nvPr/>
          </p:nvSpPr>
          <p:spPr>
            <a:xfrm>
              <a:off x="4351930" y="1330004"/>
              <a:ext cx="3742172" cy="2671122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6" name="TextBox 12"/>
          <p:cNvSpPr>
            <a:spLocks noChangeArrowheads="1"/>
          </p:cNvSpPr>
          <p:nvPr/>
        </p:nvSpPr>
        <p:spPr bwMode="auto">
          <a:xfrm>
            <a:off x="1200081" y="2900650"/>
            <a:ext cx="3603959" cy="12311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63" tIns="60981" rIns="121963" bIns="60981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smtClean="0"/>
              <a:t>LS</a:t>
            </a:r>
            <a:r>
              <a:rPr lang="zh-CN" altLang="zh-CN" sz="1600" dirty="0" smtClean="0"/>
              <a:t>准则的信道估计算法结构简</a:t>
            </a:r>
            <a:r>
              <a:rPr lang="zh-CN" altLang="zh-CN" sz="1600" dirty="0" smtClean="0"/>
              <a:t>单</a:t>
            </a:r>
            <a:r>
              <a:rPr lang="en-US" altLang="zh-CN" sz="1600" dirty="0" smtClean="0"/>
              <a:t>,</a:t>
            </a:r>
            <a:r>
              <a:rPr lang="zh-CN" altLang="en-US" sz="1600" dirty="0" smtClean="0"/>
              <a:t>但</a:t>
            </a:r>
            <a:r>
              <a:rPr lang="zh-CN" altLang="zh-CN" sz="1600" dirty="0" smtClean="0"/>
              <a:t>在</a:t>
            </a:r>
            <a:r>
              <a:rPr lang="zh-CN" altLang="zh-CN" sz="1600" dirty="0" smtClean="0"/>
              <a:t>信道噪声较大时</a:t>
            </a:r>
            <a:r>
              <a:rPr lang="en-US" altLang="zh-CN" sz="1600" dirty="0" smtClean="0"/>
              <a:t>,</a:t>
            </a:r>
            <a:r>
              <a:rPr lang="zh-CN" altLang="zh-CN" sz="1600" dirty="0" smtClean="0"/>
              <a:t>估计的准确性便大大降低</a:t>
            </a:r>
            <a:r>
              <a:rPr lang="en-US" altLang="zh-CN" sz="1600" dirty="0" smtClean="0"/>
              <a:t>,</a:t>
            </a:r>
            <a:r>
              <a:rPr lang="zh-CN" altLang="zh-CN" sz="1600" dirty="0" smtClean="0"/>
              <a:t>从而影响数据子信道的参数估计</a:t>
            </a:r>
            <a:endParaRPr lang="zh-CN" altLang="en-US" sz="1600" dirty="0" smtClean="0">
              <a:solidFill>
                <a:srgbClr val="292929"/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</p:txBody>
      </p:sp>
      <p:sp>
        <p:nvSpPr>
          <p:cNvPr id="87" name="TextBox 13"/>
          <p:cNvSpPr>
            <a:spLocks noChangeArrowheads="1"/>
          </p:cNvSpPr>
          <p:nvPr/>
        </p:nvSpPr>
        <p:spPr bwMode="auto">
          <a:xfrm>
            <a:off x="1562671" y="2205658"/>
            <a:ext cx="2785659" cy="538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63" tIns="60981" rIns="121963" bIns="60981">
            <a:spAutoFit/>
          </a:bodyPr>
          <a:lstStyle/>
          <a:p>
            <a:pPr algn="ctr"/>
            <a:r>
              <a:rPr lang="en-US" altLang="zh-CN" sz="2700" b="1" dirty="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  <a:sym typeface="方正正大黑简体" pitchFamily="2" charset="-122"/>
              </a:rPr>
              <a:t>LS</a:t>
            </a:r>
            <a:endParaRPr lang="zh-CN" altLang="en-US" sz="2700" b="1" dirty="0">
              <a:solidFill>
                <a:schemeClr val="accent2"/>
              </a:solidFill>
              <a:latin typeface="微软雅黑" pitchFamily="34" charset="-122"/>
              <a:ea typeface="微软雅黑" pitchFamily="34" charset="-122"/>
              <a:sym typeface="方正正大黑简体" pitchFamily="2" charset="-122"/>
            </a:endParaRPr>
          </a:p>
        </p:txBody>
      </p:sp>
      <p:sp>
        <p:nvSpPr>
          <p:cNvPr id="114" name="TextBox 13"/>
          <p:cNvSpPr>
            <a:spLocks noChangeArrowheads="1"/>
          </p:cNvSpPr>
          <p:nvPr/>
        </p:nvSpPr>
        <p:spPr bwMode="auto">
          <a:xfrm>
            <a:off x="7899375" y="2205658"/>
            <a:ext cx="2785659" cy="538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63" tIns="60981" rIns="121963" bIns="60981">
            <a:spAutoFit/>
          </a:bodyPr>
          <a:lstStyle/>
          <a:p>
            <a:pPr algn="ctr"/>
            <a:r>
              <a:rPr lang="en-US" altLang="zh-CN" sz="2700" b="1" dirty="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  <a:sym typeface="方正正大黑简体" pitchFamily="2" charset="-122"/>
              </a:rPr>
              <a:t>MMSE</a:t>
            </a:r>
            <a:endParaRPr lang="zh-CN" altLang="en-US" sz="2700" b="1" dirty="0">
              <a:solidFill>
                <a:schemeClr val="accent2"/>
              </a:solidFill>
              <a:latin typeface="微软雅黑" pitchFamily="34" charset="-122"/>
              <a:ea typeface="微软雅黑" pitchFamily="34" charset="-122"/>
              <a:sym typeface="方正正大黑简体" pitchFamily="2" charset="-122"/>
            </a:endParaRPr>
          </a:p>
        </p:txBody>
      </p:sp>
      <p:sp>
        <p:nvSpPr>
          <p:cNvPr id="115" name="TextBox 12"/>
          <p:cNvSpPr>
            <a:spLocks noChangeArrowheads="1"/>
          </p:cNvSpPr>
          <p:nvPr/>
        </p:nvSpPr>
        <p:spPr bwMode="auto">
          <a:xfrm>
            <a:off x="7586432" y="2900650"/>
            <a:ext cx="3603959" cy="3403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63" tIns="60981" rIns="121963" bIns="60981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292929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在相同的信噪比下 </a:t>
            </a:r>
            <a:r>
              <a:rPr lang="en-US" altLang="zh-CN" sz="1600" dirty="0" smtClean="0">
                <a:solidFill>
                  <a:srgbClr val="292929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MMSE </a:t>
            </a:r>
            <a:r>
              <a:rPr lang="zh-CN" altLang="en-US" sz="1600" dirty="0" smtClean="0">
                <a:solidFill>
                  <a:srgbClr val="292929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的均方误差都要小与 </a:t>
            </a:r>
            <a:r>
              <a:rPr lang="en-US" altLang="zh-CN" sz="1600" dirty="0" smtClean="0">
                <a:solidFill>
                  <a:srgbClr val="292929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LS</a:t>
            </a: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292929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算法，可以看出 </a:t>
            </a:r>
            <a:r>
              <a:rPr lang="en-US" altLang="zh-CN" sz="1600" dirty="0" smtClean="0">
                <a:solidFill>
                  <a:srgbClr val="292929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MMSE </a:t>
            </a:r>
            <a:r>
              <a:rPr lang="zh-CN" altLang="en-US" sz="1600" dirty="0" smtClean="0">
                <a:solidFill>
                  <a:srgbClr val="292929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对系统性能的提升有明显的优越性，但是由于 </a:t>
            </a:r>
            <a:r>
              <a:rPr lang="en-US" altLang="zh-CN" sz="1600" dirty="0" smtClean="0">
                <a:solidFill>
                  <a:srgbClr val="292929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MMSE </a:t>
            </a:r>
            <a:r>
              <a:rPr lang="zh-CN" altLang="en-US" sz="1600" dirty="0" smtClean="0">
                <a:solidFill>
                  <a:srgbClr val="292929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方</a:t>
            </a: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292929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式时接收端需要知道信道的先验知识，同时还要进行矩阵的求逆运算，实现起来</a:t>
            </a: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292929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计算量较大，难度很高。</a:t>
            </a:r>
            <a:endParaRPr lang="zh-CN" altLang="en-US" sz="1600" dirty="0" smtClean="0">
              <a:solidFill>
                <a:srgbClr val="292929"/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5188749" y="2877440"/>
            <a:ext cx="1818736" cy="1816489"/>
            <a:chOff x="3889536" y="2157580"/>
            <a:chExt cx="1363342" cy="1362051"/>
          </a:xfrm>
        </p:grpSpPr>
        <p:grpSp>
          <p:nvGrpSpPr>
            <p:cNvPr id="5" name="组合 33"/>
            <p:cNvGrpSpPr>
              <a:grpSpLocks/>
            </p:cNvGrpSpPr>
            <p:nvPr/>
          </p:nvGrpSpPr>
          <p:grpSpPr bwMode="auto">
            <a:xfrm>
              <a:off x="3889536" y="2157580"/>
              <a:ext cx="1363342" cy="1362051"/>
              <a:chOff x="1754168" y="3653262"/>
              <a:chExt cx="1857599" cy="1857597"/>
            </a:xfrm>
          </p:grpSpPr>
          <p:sp>
            <p:nvSpPr>
              <p:cNvPr id="104" name="椭圆 103"/>
              <p:cNvSpPr/>
              <p:nvPr/>
            </p:nvSpPr>
            <p:spPr>
              <a:xfrm>
                <a:off x="1754168" y="3653262"/>
                <a:ext cx="1857599" cy="1857597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innerShdw blurRad="88900" dist="635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>
                  <a:defRPr/>
                </a:pPr>
                <a:endParaRPr lang="zh-CN" altLang="en-US" sz="4000" dirty="0">
                  <a:latin typeface="+mj-lt"/>
                  <a:ea typeface="方正超粗黑简体" panose="03000509000000000000" pitchFamily="65" charset="-122"/>
                </a:endParaRPr>
              </a:p>
            </p:txBody>
          </p:sp>
          <p:sp>
            <p:nvSpPr>
              <p:cNvPr id="105" name="椭圆 104"/>
              <p:cNvSpPr/>
              <p:nvPr/>
            </p:nvSpPr>
            <p:spPr>
              <a:xfrm>
                <a:off x="1911556" y="3810651"/>
                <a:ext cx="1542822" cy="1542820"/>
              </a:xfrm>
              <a:prstGeom prst="ellipse">
                <a:avLst/>
              </a:prstGeom>
              <a:solidFill>
                <a:schemeClr val="accent1"/>
              </a:solidFill>
              <a:ln w="28575">
                <a:gradFill flip="none" rotWithShape="1">
                  <a:gsLst>
                    <a:gs pos="100000">
                      <a:srgbClr val="FFFFFF"/>
                    </a:gs>
                    <a:gs pos="0">
                      <a:srgbClr val="CECED0"/>
                    </a:gs>
                  </a:gsLst>
                  <a:lin ang="13500000" scaled="1"/>
                  <a:tileRect/>
                </a:gradFill>
              </a:ln>
              <a:effectLst>
                <a:outerShdw blurRad="190500" dist="88900" dir="2700000" algn="tl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dirty="0"/>
              </a:p>
            </p:txBody>
          </p:sp>
          <p:sp>
            <p:nvSpPr>
              <p:cNvPr id="106" name="椭圆 105"/>
              <p:cNvSpPr/>
              <p:nvPr/>
            </p:nvSpPr>
            <p:spPr>
              <a:xfrm>
                <a:off x="1890879" y="3789973"/>
                <a:ext cx="1584176" cy="1584174"/>
              </a:xfrm>
              <a:prstGeom prst="ellipse">
                <a:avLst/>
              </a:prstGeom>
              <a:noFill/>
              <a:ln>
                <a:noFill/>
              </a:ln>
              <a:effectLst>
                <a:innerShdw blurRad="88900" dist="635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>
                  <a:defRPr/>
                </a:pPr>
                <a:endParaRPr lang="zh-CN" altLang="en-US" sz="4000" dirty="0">
                  <a:solidFill>
                    <a:srgbClr val="0087CF"/>
                  </a:solidFill>
                  <a:latin typeface="+mj-lt"/>
                  <a:ea typeface="方正超粗黑简体" panose="03000509000000000000" pitchFamily="65" charset="-122"/>
                </a:endParaRPr>
              </a:p>
            </p:txBody>
          </p:sp>
        </p:grpSp>
        <p:sp>
          <p:nvSpPr>
            <p:cNvPr id="116" name="TextBox 28"/>
            <p:cNvSpPr>
              <a:spLocks noChangeArrowheads="1"/>
            </p:cNvSpPr>
            <p:nvPr/>
          </p:nvSpPr>
          <p:spPr bwMode="auto">
            <a:xfrm>
              <a:off x="4110182" y="2460684"/>
              <a:ext cx="876226" cy="7615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6000" b="1" dirty="0">
                  <a:solidFill>
                    <a:schemeClr val="bg1"/>
                  </a:solidFill>
                  <a:latin typeface="Times New Roman" pitchFamily="18" charset="0"/>
                  <a:ea typeface="方正兰亭粗黑_GBK" charset="-122"/>
                  <a:cs typeface="Times New Roman" pitchFamily="18" charset="0"/>
                  <a:sym typeface="方正兰亭粗黑_GBK" charset="-122"/>
                </a:rPr>
                <a:t>VS</a:t>
              </a:r>
            </a:p>
          </p:txBody>
        </p:sp>
      </p:grpSp>
    </p:spTree>
    <p:extLst>
      <p:ext uri="{BB962C8B-B14F-4D97-AF65-F5344CB8AC3E}">
        <p14:creationId xmlns="" xmlns:p14="http://schemas.microsoft.com/office/powerpoint/2010/main" val="255116658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>
        <p14:prism dir="d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5435" b="19587"/>
          <a:stretch/>
        </p:blipFill>
        <p:spPr>
          <a:xfrm>
            <a:off x="0" y="1"/>
            <a:ext cx="12198350" cy="6859588"/>
          </a:xfrm>
          <a:prstGeom prst="rect">
            <a:avLst/>
          </a:prstGeom>
        </p:spPr>
      </p:pic>
      <p:pic>
        <p:nvPicPr>
          <p:cNvPr id="25" name="温馨、背景音乐 - 梦.mp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5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5793385" y="-675612"/>
            <a:ext cx="609996" cy="609741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526175" y="2061642"/>
            <a:ext cx="5165288" cy="1200361"/>
          </a:xfrm>
          <a:prstGeom prst="rect">
            <a:avLst/>
          </a:prstGeom>
          <a:noFill/>
        </p:spPr>
        <p:txBody>
          <a:bodyPr wrap="square" lIns="91472" tIns="45736" rIns="91472" bIns="45736" rtlCol="0" anchor="ctr">
            <a:spAutoFit/>
          </a:bodyPr>
          <a:lstStyle/>
          <a:p>
            <a:pPr algn="ctr"/>
            <a:r>
              <a:rPr lang="en-US" altLang="zh-CN" sz="7200" b="1" dirty="0" smtClean="0">
                <a:solidFill>
                  <a:srgbClr val="0070C0"/>
                </a:solidFill>
                <a:latin typeface="Arial" pitchFamily="34" charset="0"/>
                <a:ea typeface="微软雅黑" pitchFamily="34" charset="-122"/>
                <a:cs typeface="Arial" pitchFamily="34" charset="0"/>
              </a:rPr>
              <a:t>THANKS</a:t>
            </a:r>
            <a:r>
              <a:rPr lang="zh-CN" altLang="en-US" sz="7200" b="1" dirty="0" smtClean="0">
                <a:solidFill>
                  <a:srgbClr val="0070C0"/>
                </a:solidFill>
                <a:latin typeface="Arial" pitchFamily="34" charset="0"/>
                <a:ea typeface="微软雅黑" pitchFamily="34" charset="-122"/>
                <a:cs typeface="Arial" pitchFamily="34" charset="0"/>
              </a:rPr>
              <a:t>！</a:t>
            </a:r>
            <a:endParaRPr lang="zh-CN" altLang="en-US" sz="7200" b="1" dirty="0">
              <a:solidFill>
                <a:srgbClr val="0070C0"/>
              </a:solidFill>
              <a:latin typeface="Arial" pitchFamily="34" charset="0"/>
              <a:ea typeface="微软雅黑" pitchFamily="34" charset="-122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1366861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vide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圆角矩形 30"/>
          <p:cNvSpPr/>
          <p:nvPr/>
        </p:nvSpPr>
        <p:spPr>
          <a:xfrm>
            <a:off x="5433108" y="2421682"/>
            <a:ext cx="513261" cy="51150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r>
              <a:rPr lang="en-US" altLang="zh-CN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1</a:t>
            </a: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6315199" y="2421682"/>
            <a:ext cx="3744416" cy="511504"/>
            <a:chOff x="6339097" y="1573726"/>
            <a:chExt cx="3744416" cy="511504"/>
          </a:xfrm>
        </p:grpSpPr>
        <p:sp>
          <p:nvSpPr>
            <p:cNvPr id="17" name="圆角矩形 16"/>
            <p:cNvSpPr/>
            <p:nvPr/>
          </p:nvSpPr>
          <p:spPr>
            <a:xfrm>
              <a:off x="6339097" y="1573726"/>
              <a:ext cx="3744416" cy="511504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6723350" y="1614014"/>
              <a:ext cx="2653074" cy="430928"/>
            </a:xfrm>
            <a:prstGeom prst="rect">
              <a:avLst/>
            </a:prstGeom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en-US" altLang="zh-CN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OFDM</a:t>
              </a: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信道简介</a:t>
              </a:r>
              <a:endPara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6" name="圆角矩形 35"/>
          <p:cNvSpPr/>
          <p:nvPr/>
        </p:nvSpPr>
        <p:spPr>
          <a:xfrm>
            <a:off x="5457006" y="3296031"/>
            <a:ext cx="513261" cy="51150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r>
              <a:rPr lang="en-US" altLang="zh-CN" sz="3600" dirty="0" smtClean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2</a:t>
            </a: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339097" y="3296031"/>
            <a:ext cx="3744416" cy="511504"/>
            <a:chOff x="6339097" y="3296031"/>
            <a:chExt cx="3744416" cy="511504"/>
          </a:xfrm>
        </p:grpSpPr>
        <p:sp>
          <p:nvSpPr>
            <p:cNvPr id="25" name="圆角矩形 24"/>
            <p:cNvSpPr/>
            <p:nvPr/>
          </p:nvSpPr>
          <p:spPr>
            <a:xfrm>
              <a:off x="6339097" y="3296031"/>
              <a:ext cx="3744416" cy="511504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6723349" y="3336319"/>
              <a:ext cx="2736304" cy="430928"/>
            </a:xfrm>
            <a:prstGeom prst="rect">
              <a:avLst/>
            </a:prstGeom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信</a:t>
              </a: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道估</a:t>
              </a: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计算法</a:t>
              </a:r>
              <a:endPara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8" name="圆角矩形 37"/>
          <p:cNvSpPr/>
          <p:nvPr/>
        </p:nvSpPr>
        <p:spPr>
          <a:xfrm>
            <a:off x="5457006" y="4180903"/>
            <a:ext cx="513261" cy="51150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r>
              <a:rPr lang="en-US" altLang="zh-CN" sz="3600" dirty="0" smtClean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3</a:t>
            </a: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6339097" y="4180903"/>
            <a:ext cx="3744416" cy="511504"/>
            <a:chOff x="6339097" y="4180903"/>
            <a:chExt cx="3744416" cy="511504"/>
          </a:xfrm>
        </p:grpSpPr>
        <p:sp>
          <p:nvSpPr>
            <p:cNvPr id="21" name="圆角矩形 20"/>
            <p:cNvSpPr/>
            <p:nvPr/>
          </p:nvSpPr>
          <p:spPr>
            <a:xfrm>
              <a:off x="6339097" y="4180903"/>
              <a:ext cx="3744416" cy="511504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6723349" y="4221882"/>
              <a:ext cx="2736304" cy="430928"/>
            </a:xfrm>
            <a:prstGeom prst="rect">
              <a:avLst/>
            </a:prstGeom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结果展示</a:t>
              </a:r>
              <a:endPara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94519" y="2219567"/>
            <a:ext cx="2808312" cy="1354243"/>
          </a:xfrm>
          <a:prstGeom prst="rect">
            <a:avLst/>
          </a:prstGeom>
          <a:noFill/>
        </p:spPr>
        <p:txBody>
          <a:bodyPr wrap="square" lIns="121948" tIns="60973" rIns="121948" bIns="60973">
            <a:spAutoFit/>
          </a:bodyPr>
          <a:lstStyle/>
          <a:p>
            <a:pPr algn="r">
              <a:defRPr/>
            </a:pPr>
            <a:r>
              <a:rPr lang="zh-CN" altLang="en-US" sz="4800" b="1" spc="2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目录 </a:t>
            </a:r>
            <a:endParaRPr lang="en-US" altLang="zh-CN" sz="4800" b="1" spc="200" dirty="0" smtClean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  <a:p>
            <a:pPr algn="r">
              <a:defRPr/>
            </a:pPr>
            <a:r>
              <a:rPr lang="en-US" altLang="zh-CN" sz="3200" b="1" spc="2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CONTENTS</a:t>
            </a:r>
            <a:endParaRPr lang="zh-CN" altLang="en-US" sz="3200" b="1" spc="2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下箭头 1"/>
          <p:cNvSpPr/>
          <p:nvPr/>
        </p:nvSpPr>
        <p:spPr>
          <a:xfrm rot="16200000">
            <a:off x="4278849" y="1505704"/>
            <a:ext cx="576064" cy="679828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114673189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8"/>
          <p:cNvSpPr>
            <a:spLocks/>
          </p:cNvSpPr>
          <p:nvPr/>
        </p:nvSpPr>
        <p:spPr bwMode="auto">
          <a:xfrm>
            <a:off x="914599" y="1407542"/>
            <a:ext cx="8463605" cy="4542532"/>
          </a:xfrm>
          <a:prstGeom prst="rect">
            <a:avLst/>
          </a:prstGeom>
          <a:solidFill>
            <a:srgbClr val="FFFFFF">
              <a:alpha val="58038"/>
            </a:srgbClr>
          </a:solidFill>
          <a:ln w="25400">
            <a:solidFill>
              <a:srgbClr val="0070C0"/>
            </a:solidFill>
            <a:miter lim="800000"/>
            <a:headEnd/>
            <a:tailEnd/>
          </a:ln>
        </p:spPr>
        <p:txBody>
          <a:bodyPr/>
          <a:lstStyle/>
          <a:p>
            <a:endParaRPr lang="zh-CN" altLang="en-US" dirty="0">
              <a:solidFill>
                <a:srgbClr val="000000"/>
              </a:solidFill>
              <a:sym typeface="Arial" pitchFamily="34" charset="0"/>
            </a:endParaRPr>
          </a:p>
        </p:txBody>
      </p:sp>
      <p:sp>
        <p:nvSpPr>
          <p:cNvPr id="65" name="矩形 17"/>
          <p:cNvSpPr>
            <a:spLocks noChangeArrowheads="1"/>
          </p:cNvSpPr>
          <p:nvPr/>
        </p:nvSpPr>
        <p:spPr bwMode="auto">
          <a:xfrm>
            <a:off x="1419423" y="936054"/>
            <a:ext cx="3239592" cy="961247"/>
          </a:xfrm>
          <a:prstGeom prst="rect">
            <a:avLst/>
          </a:prstGeom>
          <a:solidFill>
            <a:srgbClr val="0070C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en-US" altLang="zh-CN" sz="5400" b="1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OFDM</a:t>
            </a:r>
            <a:endParaRPr lang="zh-CN" altLang="zh-CN" sz="54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46436" name="Picture 4" descr="https://gss2.bdstatic.com/9fo3dSag_xI4khGkpoWK1HF6hhy/baike/c0%3Dbaike92%2C5%2C5%2C92%2C30/sign=64eda7f4d9b44aed4d43b6b6d275ec64/caef76094b36acafcc2832427fd98d1000e99c4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02631" y="2133650"/>
            <a:ext cx="7873373" cy="338437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6811416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8"/>
          <p:cNvSpPr>
            <a:spLocks/>
          </p:cNvSpPr>
          <p:nvPr/>
        </p:nvSpPr>
        <p:spPr bwMode="auto">
          <a:xfrm>
            <a:off x="914599" y="1407542"/>
            <a:ext cx="8463605" cy="4542532"/>
          </a:xfrm>
          <a:prstGeom prst="rect">
            <a:avLst/>
          </a:prstGeom>
          <a:solidFill>
            <a:srgbClr val="FFFFFF">
              <a:alpha val="58038"/>
            </a:srgbClr>
          </a:solidFill>
          <a:ln w="25400">
            <a:solidFill>
              <a:srgbClr val="0070C0"/>
            </a:solidFill>
            <a:miter lim="800000"/>
            <a:headEnd/>
            <a:tailEnd/>
          </a:ln>
        </p:spPr>
        <p:txBody>
          <a:bodyPr/>
          <a:lstStyle/>
          <a:p>
            <a:endParaRPr lang="zh-CN" altLang="en-US" dirty="0">
              <a:solidFill>
                <a:srgbClr val="000000"/>
              </a:solidFill>
              <a:sym typeface="Arial" pitchFamily="34" charset="0"/>
            </a:endParaRPr>
          </a:p>
        </p:txBody>
      </p:sp>
      <p:sp>
        <p:nvSpPr>
          <p:cNvPr id="65" name="矩形 17"/>
          <p:cNvSpPr>
            <a:spLocks noChangeArrowheads="1"/>
          </p:cNvSpPr>
          <p:nvPr/>
        </p:nvSpPr>
        <p:spPr bwMode="auto">
          <a:xfrm>
            <a:off x="3362871" y="333450"/>
            <a:ext cx="3239592" cy="961247"/>
          </a:xfrm>
          <a:prstGeom prst="rect">
            <a:avLst/>
          </a:prstGeom>
          <a:solidFill>
            <a:srgbClr val="0070C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en-US" altLang="zh-CN" sz="5400" b="1" kern="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OFDM</a:t>
            </a:r>
            <a:endParaRPr lang="zh-CN" altLang="zh-CN" sz="54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46436" name="Picture 4" descr="https://gss2.bdstatic.com/9fo3dSag_xI4khGkpoWK1HF6hhy/baike/c0%3Dbaike92%2C5%2C5%2C92%2C30/sign=64eda7f4d9b44aed4d43b6b6d275ec64/caef76094b36acafcc2832427fd98d1000e99c4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362871" y="1917626"/>
            <a:ext cx="7873373" cy="3384376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914599" y="1413570"/>
            <a:ext cx="259228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 smtClean="0"/>
              <a:t>在通信系统中，信道所能提供的带宽通常比传送一路信号所需的带宽要宽得多。如果一个信道只传送一路信号是非常浪费的，为了能够充分利用信道的带宽，就可以采用频分复用的方法。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16811416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7"/>
          <p:cNvGrpSpPr/>
          <p:nvPr/>
        </p:nvGrpSpPr>
        <p:grpSpPr>
          <a:xfrm>
            <a:off x="621302" y="1053530"/>
            <a:ext cx="11166505" cy="3892027"/>
            <a:chOff x="1827008" y="2120901"/>
            <a:chExt cx="2298700" cy="2736849"/>
          </a:xfrm>
        </p:grpSpPr>
        <p:sp>
          <p:nvSpPr>
            <p:cNvPr id="19" name="矩形 18"/>
            <p:cNvSpPr/>
            <p:nvPr/>
          </p:nvSpPr>
          <p:spPr>
            <a:xfrm>
              <a:off x="1827008" y="2120901"/>
              <a:ext cx="2298700" cy="444500"/>
            </a:xfrm>
            <a:prstGeom prst="rect">
              <a:avLst/>
            </a:prstGeom>
            <a:solidFill>
              <a:srgbClr val="005D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827008" y="2565400"/>
              <a:ext cx="2298700" cy="22923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</p:grpSp>
      <p:sp>
        <p:nvSpPr>
          <p:cNvPr id="21" name="文本框 29"/>
          <p:cNvSpPr txBox="1"/>
          <p:nvPr/>
        </p:nvSpPr>
        <p:spPr>
          <a:xfrm>
            <a:off x="1028082" y="1197546"/>
            <a:ext cx="99676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"/>
          <p:cNvSpPr txBox="1"/>
          <p:nvPr/>
        </p:nvSpPr>
        <p:spPr>
          <a:xfrm>
            <a:off x="1706687" y="170270"/>
            <a:ext cx="328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信道估计</a:t>
            </a:r>
            <a:endParaRPr lang="zh-CN" altLang="en-US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86607" y="1917626"/>
            <a:ext cx="80648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为了消除信道本身的影响</a:t>
            </a:r>
            <a:r>
              <a:rPr lang="en-US" altLang="zh-CN" dirty="0" smtClean="0"/>
              <a:t>,</a:t>
            </a:r>
            <a:r>
              <a:rPr lang="zh-CN" altLang="en-US" dirty="0" smtClean="0"/>
              <a:t>需要在接收端对信道进行估计</a:t>
            </a:r>
            <a:r>
              <a:rPr lang="en-US" altLang="zh-CN" dirty="0" smtClean="0"/>
              <a:t>,</a:t>
            </a:r>
            <a:r>
              <a:rPr lang="zh-CN" altLang="en-US" dirty="0" smtClean="0"/>
              <a:t>并依据估计出的信道构建逆系统对信道进行均衡。理想的情况是通过信道估计与均衡得到等效的平坦无衰落信道。</a:t>
            </a:r>
            <a:endParaRPr lang="zh-CN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58615" y="3285778"/>
            <a:ext cx="7128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基于导频的信道估计</a:t>
            </a:r>
            <a:r>
              <a:rPr lang="en-US" altLang="zh-CN" dirty="0" smtClean="0"/>
              <a:t>,</a:t>
            </a:r>
            <a:r>
              <a:rPr lang="zh-CN" altLang="en-US" dirty="0" smtClean="0"/>
              <a:t>即在发送数据流中插人导频符号</a:t>
            </a:r>
            <a:r>
              <a:rPr lang="en-US" altLang="zh-CN" dirty="0" smtClean="0"/>
              <a:t>,</a:t>
            </a:r>
            <a:r>
              <a:rPr lang="zh-CN" altLang="en-US" dirty="0" smtClean="0"/>
              <a:t>在接收端利用这些已知的导频符号进行信道估计。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32668002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箭头3"/>
          <p:cNvSpPr>
            <a:spLocks/>
          </p:cNvSpPr>
          <p:nvPr/>
        </p:nvSpPr>
        <p:spPr bwMode="gray">
          <a:xfrm flipV="1">
            <a:off x="2521678" y="3501801"/>
            <a:ext cx="1609352" cy="1876425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  <a:extLst/>
        </p:spPr>
        <p:txBody>
          <a:bodyPr wrap="none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213" name="箭头1"/>
          <p:cNvSpPr>
            <a:spLocks/>
          </p:cNvSpPr>
          <p:nvPr/>
        </p:nvSpPr>
        <p:spPr bwMode="gray">
          <a:xfrm>
            <a:off x="2511328" y="2057424"/>
            <a:ext cx="1609352" cy="1876425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  <a:extLst/>
        </p:spPr>
        <p:txBody>
          <a:bodyPr wrap="none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215" name="标题1"/>
          <p:cNvSpPr>
            <a:spLocks noChangeArrowheads="1"/>
          </p:cNvSpPr>
          <p:nvPr/>
        </p:nvSpPr>
        <p:spPr bwMode="gray">
          <a:xfrm>
            <a:off x="4231866" y="1701601"/>
            <a:ext cx="4315581" cy="1155600"/>
          </a:xfrm>
          <a:prstGeom prst="roundRect">
            <a:avLst>
              <a:gd name="adj" fmla="val 11921"/>
            </a:avLst>
          </a:prstGeom>
          <a:solidFill>
            <a:srgbClr val="005DA2"/>
          </a:solidFill>
          <a:ln w="25400" cap="flat" cmpd="sng" algn="ctr">
            <a:noFill/>
            <a:prstDash val="solid"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b="1" dirty="0" smtClean="0">
                <a:solidFill>
                  <a:sysClr val="window" lastClr="FFFFFF">
                    <a:lumMod val="95000"/>
                  </a:sysClr>
                </a:solidFill>
                <a:latin typeface="微软雅黑" pitchFamily="34" charset="-122"/>
                <a:ea typeface="微软雅黑" pitchFamily="34" charset="-122"/>
              </a:rPr>
              <a:t>LS(</a:t>
            </a:r>
            <a:r>
              <a:rPr lang="zh-CN" altLang="en-US" sz="1600" b="1" dirty="0" smtClean="0">
                <a:solidFill>
                  <a:sysClr val="window" lastClr="FFFFFF">
                    <a:lumMod val="95000"/>
                  </a:sysClr>
                </a:solidFill>
                <a:latin typeface="微软雅黑" pitchFamily="34" charset="-122"/>
                <a:ea typeface="微软雅黑" pitchFamily="34" charset="-122"/>
              </a:rPr>
              <a:t>最小平方法）</a:t>
            </a:r>
            <a:endParaRPr kumimoji="0" lang="zh-CN" altLang="zh-CN" sz="1600" b="1" i="0" u="none" strike="noStrike" kern="1200" cap="none" spc="0" normalizeH="0" baseline="0" noProof="0" dirty="0">
              <a:ln>
                <a:noFill/>
              </a:ln>
              <a:solidFill>
                <a:sysClr val="window" lastClr="FFFFFF">
                  <a:lumMod val="95000"/>
                </a:sys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9" name="标题3"/>
          <p:cNvSpPr>
            <a:spLocks noChangeArrowheads="1"/>
          </p:cNvSpPr>
          <p:nvPr/>
        </p:nvSpPr>
        <p:spPr bwMode="gray">
          <a:xfrm>
            <a:off x="4225516" y="4579490"/>
            <a:ext cx="4321931" cy="1154559"/>
          </a:xfrm>
          <a:prstGeom prst="roundRect">
            <a:avLst>
              <a:gd name="adj" fmla="val 11921"/>
            </a:avLst>
          </a:prstGeom>
          <a:solidFill>
            <a:srgbClr val="005DA2"/>
          </a:solidFill>
          <a:ln w="25400" cap="flat" cmpd="sng" algn="ctr">
            <a:noFill/>
            <a:prstDash val="solid"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16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" lastClr="FFFFFF">
                    <a:lumMod val="95000"/>
                  </a:sys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MMSE</a:t>
            </a:r>
            <a:r>
              <a:rPr kumimoji="0" lang="zh-CN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" lastClr="FFFFFF">
                    <a:lumMod val="95000"/>
                  </a:sys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（最小均方误差法）</a:t>
            </a:r>
            <a:endParaRPr kumimoji="0" lang="zh-CN" altLang="zh-CN" sz="1600" b="1" i="0" u="none" strike="noStrike" kern="1200" cap="none" spc="0" normalizeH="0" baseline="0" noProof="0" dirty="0">
              <a:ln>
                <a:noFill/>
              </a:ln>
              <a:solidFill>
                <a:sysClr val="window" lastClr="FFFFFF">
                  <a:lumMod val="95000"/>
                </a:sys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0" name="Oval 19"/>
          <p:cNvSpPr>
            <a:spLocks noChangeArrowheads="1"/>
          </p:cNvSpPr>
          <p:nvPr/>
        </p:nvSpPr>
        <p:spPr bwMode="auto">
          <a:xfrm>
            <a:off x="1994719" y="2997905"/>
            <a:ext cx="1440000" cy="1440000"/>
          </a:xfrm>
          <a:prstGeom prst="roundRect">
            <a:avLst/>
          </a:prstGeom>
          <a:solidFill>
            <a:srgbClr val="005DA2"/>
          </a:solidFill>
          <a:ln w="3175" cap="flat" cmpd="sng" algn="ctr">
            <a:solidFill>
              <a:srgbClr val="D7D7D7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26000" rIns="126000" bIns="180000" anchor="ctr"/>
          <a:lstStyle/>
          <a:p>
            <a:pPr algn="ctr">
              <a:lnSpc>
                <a:spcPct val="120000"/>
              </a:lnSpc>
            </a:pPr>
            <a:r>
              <a:rPr lang="zh-CN" altLang="en-US" sz="2000" b="1" kern="0" dirty="0" smtClean="0">
                <a:solidFill>
                  <a:srgbClr val="F9F9F9"/>
                </a:solidFill>
                <a:latin typeface="微软雅黑" pitchFamily="34" charset="-122"/>
                <a:ea typeface="微软雅黑" pitchFamily="34" charset="-122"/>
              </a:rPr>
              <a:t>方法选择</a:t>
            </a:r>
            <a:endParaRPr lang="zh-CN" altLang="en-US" sz="2000" b="1" kern="0" dirty="0">
              <a:solidFill>
                <a:srgbClr val="F9F9F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文本框 2"/>
          <p:cNvSpPr txBox="1"/>
          <p:nvPr/>
        </p:nvSpPr>
        <p:spPr>
          <a:xfrm>
            <a:off x="1706687" y="170270"/>
            <a:ext cx="328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估计</a:t>
            </a:r>
            <a:r>
              <a:rPr lang="zh-CN" altLang="en-US" sz="2800" b="1" dirty="0" smtClean="0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方</a:t>
            </a:r>
            <a:r>
              <a:rPr lang="zh-CN" altLang="en-US" sz="2800" b="1" dirty="0" smtClean="0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法</a:t>
            </a:r>
            <a:endParaRPr lang="zh-CN" altLang="en-US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54498091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7"/>
          <p:cNvGrpSpPr/>
          <p:nvPr/>
        </p:nvGrpSpPr>
        <p:grpSpPr>
          <a:xfrm>
            <a:off x="621302" y="1053530"/>
            <a:ext cx="11166505" cy="3892027"/>
            <a:chOff x="1827008" y="2120901"/>
            <a:chExt cx="2298700" cy="2736849"/>
          </a:xfrm>
        </p:grpSpPr>
        <p:sp>
          <p:nvSpPr>
            <p:cNvPr id="19" name="矩形 18"/>
            <p:cNvSpPr/>
            <p:nvPr/>
          </p:nvSpPr>
          <p:spPr>
            <a:xfrm>
              <a:off x="1827008" y="2120901"/>
              <a:ext cx="2298700" cy="444500"/>
            </a:xfrm>
            <a:prstGeom prst="rect">
              <a:avLst/>
            </a:prstGeom>
            <a:solidFill>
              <a:srgbClr val="005D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827008" y="2565400"/>
              <a:ext cx="2298700" cy="22923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</p:grpSp>
      <p:sp>
        <p:nvSpPr>
          <p:cNvPr id="21" name="文本框 29"/>
          <p:cNvSpPr txBox="1"/>
          <p:nvPr/>
        </p:nvSpPr>
        <p:spPr>
          <a:xfrm>
            <a:off x="1028082" y="1197546"/>
            <a:ext cx="99676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"/>
          <p:cNvSpPr txBox="1"/>
          <p:nvPr/>
        </p:nvSpPr>
        <p:spPr>
          <a:xfrm>
            <a:off x="1706687" y="170270"/>
            <a:ext cx="328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算</a:t>
            </a:r>
            <a:r>
              <a:rPr lang="zh-CN" altLang="en-US" sz="2800" b="1" dirty="0" smtClean="0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法简介</a:t>
            </a:r>
            <a:endParaRPr lang="zh-CN" altLang="en-US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34145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14599" y="1701602"/>
            <a:ext cx="6438900" cy="3971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Box 10"/>
          <p:cNvSpPr txBox="1"/>
          <p:nvPr/>
        </p:nvSpPr>
        <p:spPr>
          <a:xfrm>
            <a:off x="7827367" y="1989634"/>
            <a:ext cx="437098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串行数据经串并变换后进行导频插入</a:t>
            </a:r>
            <a:r>
              <a:rPr lang="en-US" altLang="zh-CN" dirty="0" smtClean="0"/>
              <a:t>, </a:t>
            </a:r>
            <a:r>
              <a:rPr lang="zh-CN" altLang="en-US" dirty="0" smtClean="0"/>
              <a:t>调制后的复信号通过 </a:t>
            </a:r>
            <a:r>
              <a:rPr lang="en-US" altLang="zh-CN" dirty="0" smtClean="0"/>
              <a:t>N </a:t>
            </a:r>
            <a:r>
              <a:rPr lang="zh-CN" altLang="en-US" dirty="0" smtClean="0"/>
              <a:t>点 </a:t>
            </a:r>
            <a:r>
              <a:rPr lang="en-US" altLang="zh-CN" dirty="0" smtClean="0"/>
              <a:t>IFFT</a:t>
            </a:r>
            <a:r>
              <a:rPr lang="zh-CN" altLang="en-US" dirty="0" smtClean="0"/>
              <a:t>变</a:t>
            </a:r>
            <a:r>
              <a:rPr lang="zh-CN" altLang="en-US" dirty="0" smtClean="0"/>
              <a:t>换</a:t>
            </a:r>
            <a:r>
              <a:rPr lang="en-US" altLang="zh-CN" dirty="0" smtClean="0"/>
              <a:t>,</a:t>
            </a:r>
            <a:r>
              <a:rPr lang="zh-CN" altLang="en-US" dirty="0" smtClean="0"/>
              <a:t>完成 多载波调制</a:t>
            </a:r>
            <a:r>
              <a:rPr lang="en-US" altLang="zh-CN" dirty="0" smtClean="0"/>
              <a:t>, </a:t>
            </a:r>
            <a:r>
              <a:rPr lang="zh-CN" altLang="en-US" dirty="0" smtClean="0"/>
              <a:t>使信号能够在 </a:t>
            </a:r>
            <a:r>
              <a:rPr lang="en-US" altLang="zh-CN" dirty="0" smtClean="0"/>
              <a:t>N </a:t>
            </a:r>
            <a:r>
              <a:rPr lang="zh-CN" altLang="en-US" dirty="0" smtClean="0"/>
              <a:t>个子载波上并行传输 </a:t>
            </a:r>
            <a:r>
              <a:rPr lang="en-US" altLang="zh-CN" dirty="0" smtClean="0"/>
              <a:t>, </a:t>
            </a:r>
            <a:r>
              <a:rPr lang="zh-CN" altLang="en-US" dirty="0" smtClean="0"/>
              <a:t>中间插入 </a:t>
            </a:r>
            <a:r>
              <a:rPr lang="en-US" altLang="zh-CN" dirty="0" smtClean="0"/>
              <a:t>10</a:t>
            </a:r>
            <a:r>
              <a:rPr lang="zh-CN" altLang="en-US" dirty="0" smtClean="0"/>
              <a:t>训</a:t>
            </a:r>
            <a:r>
              <a:rPr lang="zh-CN" altLang="en-US" dirty="0" smtClean="0"/>
              <a:t>练序列符号用于信道估计</a:t>
            </a:r>
            <a:r>
              <a:rPr lang="en-US" altLang="zh-CN" dirty="0" smtClean="0"/>
              <a:t>, </a:t>
            </a:r>
            <a:r>
              <a:rPr lang="zh-CN" altLang="en-US" dirty="0" smtClean="0"/>
              <a:t>加入循环前缀后经并串转换、</a:t>
            </a:r>
            <a:r>
              <a:rPr lang="en-US" altLang="zh-CN" dirty="0" smtClean="0"/>
              <a:t>D /A </a:t>
            </a:r>
            <a:r>
              <a:rPr lang="zh-CN" altLang="en-US" dirty="0" smtClean="0"/>
              <a:t>后进入信道</a:t>
            </a:r>
            <a:r>
              <a:rPr lang="en-US" altLang="zh-CN" dirty="0" smtClean="0"/>
              <a:t>,</a:t>
            </a:r>
            <a:r>
              <a:rPr lang="zh-CN" altLang="en-US" dirty="0" smtClean="0"/>
              <a:t>接收</a:t>
            </a:r>
            <a:r>
              <a:rPr lang="zh-CN" altLang="en-US" dirty="0" smtClean="0"/>
              <a:t>端经过 </a:t>
            </a:r>
            <a:r>
              <a:rPr lang="en-US" altLang="zh-CN" dirty="0" smtClean="0"/>
              <a:t>N </a:t>
            </a:r>
            <a:r>
              <a:rPr lang="zh-CN" altLang="en-US" dirty="0" smtClean="0"/>
              <a:t>点 </a:t>
            </a:r>
            <a:r>
              <a:rPr lang="en-US" altLang="zh-CN" dirty="0" smtClean="0"/>
              <a:t>FFT </a:t>
            </a:r>
            <a:r>
              <a:rPr lang="zh-CN" altLang="en-US" dirty="0" smtClean="0"/>
              <a:t>变换后进行信道估计</a:t>
            </a:r>
            <a:r>
              <a:rPr lang="en-US" altLang="zh-CN" dirty="0" smtClean="0"/>
              <a:t>, </a:t>
            </a:r>
            <a:r>
              <a:rPr lang="zh-CN" altLang="en-US" dirty="0" smtClean="0"/>
              <a:t>将导频抽取后的数据进行并串变换</a:t>
            </a:r>
            <a:r>
              <a:rPr lang="zh-CN" altLang="en-US" dirty="0" smtClean="0"/>
              <a:t>后得</a:t>
            </a:r>
            <a:r>
              <a:rPr lang="zh-CN" altLang="en-US" dirty="0" smtClean="0"/>
              <a:t>到原始信息比特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32668002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7"/>
          <p:cNvGrpSpPr/>
          <p:nvPr/>
        </p:nvGrpSpPr>
        <p:grpSpPr>
          <a:xfrm>
            <a:off x="621302" y="1053530"/>
            <a:ext cx="11166505" cy="3892027"/>
            <a:chOff x="1827008" y="2120901"/>
            <a:chExt cx="2298700" cy="2736849"/>
          </a:xfrm>
        </p:grpSpPr>
        <p:sp>
          <p:nvSpPr>
            <p:cNvPr id="19" name="矩形 18"/>
            <p:cNvSpPr/>
            <p:nvPr/>
          </p:nvSpPr>
          <p:spPr>
            <a:xfrm>
              <a:off x="1827008" y="2120901"/>
              <a:ext cx="2298700" cy="444500"/>
            </a:xfrm>
            <a:prstGeom prst="rect">
              <a:avLst/>
            </a:prstGeom>
            <a:solidFill>
              <a:srgbClr val="005D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827008" y="2565400"/>
              <a:ext cx="2298700" cy="22923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</p:grpSp>
      <p:sp>
        <p:nvSpPr>
          <p:cNvPr id="21" name="文本框 29"/>
          <p:cNvSpPr txBox="1"/>
          <p:nvPr/>
        </p:nvSpPr>
        <p:spPr>
          <a:xfrm>
            <a:off x="1028082" y="1197546"/>
            <a:ext cx="99676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"/>
          <p:cNvSpPr txBox="1"/>
          <p:nvPr/>
        </p:nvSpPr>
        <p:spPr>
          <a:xfrm>
            <a:off x="1706687" y="170270"/>
            <a:ext cx="328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LS</a:t>
            </a:r>
            <a:endParaRPr lang="zh-CN" altLang="en-US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" name="图片 9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0583" y="1917626"/>
            <a:ext cx="4176464" cy="23042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2099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595119" y="2133650"/>
            <a:ext cx="5463274" cy="1224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Box 11"/>
          <p:cNvSpPr txBox="1"/>
          <p:nvPr/>
        </p:nvSpPr>
        <p:spPr>
          <a:xfrm>
            <a:off x="1346647" y="443790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LS</a:t>
            </a:r>
            <a:r>
              <a:rPr lang="zh-CN" altLang="en-US" dirty="0" smtClean="0"/>
              <a:t>准则的信道估计算法结构简单</a:t>
            </a:r>
            <a:r>
              <a:rPr lang="en-US" altLang="zh-CN" dirty="0" smtClean="0"/>
              <a:t>,</a:t>
            </a:r>
            <a:r>
              <a:rPr lang="zh-CN" altLang="en-US" dirty="0" smtClean="0"/>
              <a:t>仅通过在各子载波上进行一次除法运算</a:t>
            </a:r>
            <a:r>
              <a:rPr lang="en-US" altLang="zh-CN" dirty="0" smtClean="0"/>
              <a:t>,</a:t>
            </a:r>
            <a:r>
              <a:rPr lang="zh-CN" altLang="en-US" dirty="0" smtClean="0"/>
              <a:t>计算量小。但是</a:t>
            </a:r>
            <a:r>
              <a:rPr lang="en-US" altLang="zh-CN" dirty="0" smtClean="0"/>
              <a:t>,</a:t>
            </a:r>
            <a:r>
              <a:rPr lang="zh-CN" altLang="en-US" dirty="0" smtClean="0"/>
              <a:t>在</a:t>
            </a:r>
            <a:r>
              <a:rPr lang="en-US" altLang="zh-CN" dirty="0" smtClean="0"/>
              <a:t>LS</a:t>
            </a:r>
            <a:r>
              <a:rPr lang="zh-CN" altLang="en-US" dirty="0" smtClean="0"/>
              <a:t>估计中并未利用信道的频域与时域的相关特性</a:t>
            </a:r>
            <a:r>
              <a:rPr lang="en-US" altLang="zh-CN" dirty="0" smtClean="0"/>
              <a:t>,</a:t>
            </a:r>
            <a:r>
              <a:rPr lang="zh-CN" altLang="en-US" dirty="0" smtClean="0"/>
              <a:t>并且估计时忽略了噪声的影响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32668002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7"/>
          <p:cNvGrpSpPr/>
          <p:nvPr/>
        </p:nvGrpSpPr>
        <p:grpSpPr>
          <a:xfrm>
            <a:off x="621302" y="1053530"/>
            <a:ext cx="11166505" cy="3892027"/>
            <a:chOff x="1827008" y="2120901"/>
            <a:chExt cx="2298700" cy="2736849"/>
          </a:xfrm>
        </p:grpSpPr>
        <p:sp>
          <p:nvSpPr>
            <p:cNvPr id="19" name="矩形 18"/>
            <p:cNvSpPr/>
            <p:nvPr/>
          </p:nvSpPr>
          <p:spPr>
            <a:xfrm>
              <a:off x="1827008" y="2120901"/>
              <a:ext cx="2298700" cy="444500"/>
            </a:xfrm>
            <a:prstGeom prst="rect">
              <a:avLst/>
            </a:prstGeom>
            <a:solidFill>
              <a:srgbClr val="005D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827008" y="2565400"/>
              <a:ext cx="2298700" cy="22923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</p:grpSp>
      <p:sp>
        <p:nvSpPr>
          <p:cNvPr id="21" name="文本框 29"/>
          <p:cNvSpPr txBox="1"/>
          <p:nvPr/>
        </p:nvSpPr>
        <p:spPr>
          <a:xfrm>
            <a:off x="1028082" y="1197546"/>
            <a:ext cx="99676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"/>
          <p:cNvSpPr txBox="1"/>
          <p:nvPr/>
        </p:nvSpPr>
        <p:spPr>
          <a:xfrm>
            <a:off x="1706687" y="170270"/>
            <a:ext cx="64087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MMSE</a:t>
            </a:r>
            <a:endParaRPr lang="zh-CN" altLang="en-US" sz="2800" b="1" dirty="0" smtClean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endParaRPr lang="zh-CN" altLang="en-US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7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0583" y="1917626"/>
            <a:ext cx="3888432" cy="2664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0049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379095" y="2061642"/>
            <a:ext cx="2724150" cy="552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5523111" y="3069754"/>
            <a:ext cx="52565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最 小均方误差估计是估计出使得与真实 </a:t>
            </a:r>
            <a:r>
              <a:rPr lang="en-US" altLang="zh-CN" dirty="0" smtClean="0"/>
              <a:t>h </a:t>
            </a:r>
            <a:r>
              <a:rPr lang="zh-CN" altLang="en-US" dirty="0" smtClean="0"/>
              <a:t>均方误差最小的线性估计。当</a:t>
            </a:r>
            <a:r>
              <a:rPr lang="en-US" altLang="zh-CN" dirty="0" smtClean="0"/>
              <a:t>OFDM</a:t>
            </a:r>
            <a:r>
              <a:rPr lang="zh-CN" altLang="en-US" dirty="0" smtClean="0"/>
              <a:t>系统的子信道数目</a:t>
            </a:r>
            <a:r>
              <a:rPr lang="en-US" altLang="zh-CN" dirty="0" smtClean="0"/>
              <a:t>N</a:t>
            </a:r>
            <a:r>
              <a:rPr lang="zh-CN" altLang="en-US" dirty="0" smtClean="0"/>
              <a:t>增大时</a:t>
            </a:r>
            <a:r>
              <a:rPr lang="en-US" altLang="zh-CN" dirty="0" smtClean="0"/>
              <a:t>,</a:t>
            </a:r>
            <a:r>
              <a:rPr lang="zh-CN" altLang="en-US" dirty="0" smtClean="0"/>
              <a:t>矩阵的运算量也会变得十分巨大</a:t>
            </a:r>
            <a:r>
              <a:rPr lang="en-US" altLang="zh-CN" dirty="0" smtClean="0"/>
              <a:t>,</a:t>
            </a:r>
            <a:r>
              <a:rPr lang="zh-CN" altLang="en-US" dirty="0" smtClean="0"/>
              <a:t>计算复杂度较高。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32668002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SLIDE_COUNT" val="4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907</TotalTime>
  <Words>746</Words>
  <Application>Microsoft Office PowerPoint</Application>
  <PresentationFormat>自定义</PresentationFormat>
  <Paragraphs>54</Paragraphs>
  <Slides>12</Slides>
  <Notes>12</Notes>
  <HiddenSlides>0</HiddenSlides>
  <MMClips>2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3" baseType="lpstr">
      <vt:lpstr>Arial</vt:lpstr>
      <vt:lpstr>宋体</vt:lpstr>
      <vt:lpstr>微软雅黑</vt:lpstr>
      <vt:lpstr>Calibri</vt:lpstr>
      <vt:lpstr>Arial Unicode MS</vt:lpstr>
      <vt:lpstr>Times New Roman</vt:lpstr>
      <vt:lpstr>方正正大黑简体</vt:lpstr>
      <vt:lpstr>方正超粗黑简体</vt:lpstr>
      <vt:lpstr>方正兰亭粗黑_GBK</vt:lpstr>
      <vt:lpstr>Arial Black</vt:lpstr>
      <vt:lpstr>Office 主题​​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</vt:vector>
  </TitlesOfParts>
  <Company>Sky123.Org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锐旗设计；https://9ppt.taobao.com</dc:title>
  <dc:creator>锐旗设计;https://9ppt.taobao.com</dc:creator>
  <cp:keywords>锐旗设计；https://9ppt.taobao.com</cp:keywords>
  <cp:lastModifiedBy>Administrator</cp:lastModifiedBy>
  <cp:revision>92</cp:revision>
  <dcterms:created xsi:type="dcterms:W3CDTF">2014-08-23T07:50:08Z</dcterms:created>
  <dcterms:modified xsi:type="dcterms:W3CDTF">2018-12-29T04:48:25Z</dcterms:modified>
  <cp:category>锐旗设计；https://9ppt.taobao.com</cp:category>
</cp:coreProperties>
</file>

<file path=docProps/thumbnail.jpeg>
</file>